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Bukhari Script" charset="1" panose="00000500000000000000"/>
      <p:regular r:id="rId14"/>
    </p:embeddedFont>
    <p:embeddedFont>
      <p:font typeface="Ahsing" charset="1" panose="00000000000000000000"/>
      <p:regular r:id="rId15"/>
    </p:embeddedFont>
    <p:embeddedFont>
      <p:font typeface="Beatrix Antiqua" charset="1" panose="02000503080000020003"/>
      <p:regular r:id="rId16"/>
    </p:embeddedFont>
    <p:embeddedFont>
      <p:font typeface="Beatrix Antiqua Bold" charset="1" panose="02000503080000020003"/>
      <p:regular r:id="rId17"/>
    </p:embeddedFont>
    <p:embeddedFont>
      <p:font typeface="Beatrix Antiqua Italics" charset="1" panose="02000505000000020003"/>
      <p:regular r:id="rId18"/>
    </p:embeddedFont>
    <p:embeddedFont>
      <p:font typeface="Beatrix Antiqua Bold Italics" charset="1" panose="02000505000000020003"/>
      <p:regular r:id="rId19"/>
    </p:embeddedFont>
    <p:embeddedFont>
      <p:font typeface="Maven Pro Bold" charset="1" panose="00000800000000000000"/>
      <p:regular r:id="rId20"/>
    </p:embeddedFont>
    <p:embeddedFont>
      <p:font typeface="Maven Pro Bold Bold" charset="1" panose="00000A00000000000000"/>
      <p:regular r:id="rId21"/>
    </p:embeddedFont>
    <p:embeddedFont>
      <p:font typeface="Alegreya Sans Black" charset="1" panose="00000A00000000000000"/>
      <p:regular r:id="rId22"/>
    </p:embeddedFont>
    <p:embeddedFont>
      <p:font typeface="Alegreya Sans Black Italics" charset="1" panose="00000A00000000000000"/>
      <p:regular r:id="rId23"/>
    </p:embeddedFont>
    <p:embeddedFont>
      <p:font typeface="Faustina Regular" charset="1" panose="00000500000000000000"/>
      <p:regular r:id="rId24"/>
    </p:embeddedFont>
    <p:embeddedFont>
      <p:font typeface="Faustina Regular Bold" charset="1" panose="00000600000000000000"/>
      <p:regular r:id="rId25"/>
    </p:embeddedFont>
    <p:embeddedFont>
      <p:font typeface="Faustina Regular Italics" charset="1" panose="00000500000000000000"/>
      <p:regular r:id="rId26"/>
    </p:embeddedFont>
    <p:embeddedFont>
      <p:font typeface="Faustina Regular Bold Italics" charset="1" panose="00000600000000000000"/>
      <p:regular r:id="rId27"/>
    </p:embeddedFont>
    <p:embeddedFont>
      <p:font typeface="Noto Serif Display Black" charset="1" panose="02020A02080505020204"/>
      <p:regular r:id="rId28"/>
    </p:embeddedFont>
    <p:embeddedFont>
      <p:font typeface="Noto Serif Display Black Italics" charset="1" panose="02020A02080505090204"/>
      <p:regular r:id="rId29"/>
    </p:embeddedFont>
    <p:embeddedFont>
      <p:font typeface="Rokkitt Bold" charset="1" panose="00000800000000000000"/>
      <p:regular r:id="rId30"/>
    </p:embeddedFont>
    <p:embeddedFont>
      <p:font typeface="Rokkitt Bold Bold" charset="1" panose="00000900000000000000"/>
      <p:regular r:id="rId31"/>
    </p:embeddedFont>
    <p:embeddedFont>
      <p:font typeface="Athiti Regular" charset="1" panose="00000500000000000000"/>
      <p:regular r:id="rId32"/>
    </p:embeddedFont>
    <p:embeddedFont>
      <p:font typeface="Athiti Regular Bold" charset="1" panose="000006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jpeg" Type="http://schemas.openxmlformats.org/officeDocument/2006/relationships/image"/><Relationship Id="rId11" Target="../media/image45.png" Type="http://schemas.openxmlformats.org/officeDocument/2006/relationships/image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gif" Type="http://schemas.openxmlformats.org/officeDocument/2006/relationships/image"/><Relationship Id="rId3" Target="../media/image5.gif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gif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jpe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84790" y="-3746425"/>
            <a:ext cx="8857785" cy="85256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653687">
            <a:off x="10166505" y="4129872"/>
            <a:ext cx="9957653" cy="86631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2284790" y="6525711"/>
            <a:ext cx="23256080" cy="54651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89611" y="2444136"/>
            <a:ext cx="11955720" cy="59778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75273" y="6967611"/>
            <a:ext cx="3295248" cy="331938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3500462" y="3175140"/>
            <a:ext cx="11644869" cy="3810479"/>
            <a:chOff x="0" y="0"/>
            <a:chExt cx="15526492" cy="50806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7150"/>
              <a:ext cx="15526492" cy="4222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42"/>
                </a:lnSpc>
              </a:pPr>
              <a:r>
                <a:rPr lang="en-US" sz="7493">
                  <a:solidFill>
                    <a:srgbClr val="D8E5EE"/>
                  </a:solidFill>
                  <a:latin typeface="Maven Pro Bold"/>
                </a:rPr>
                <a:t>CHÀO MỪNG MỌI NGƯỜI ĐẾN VỚI BÀI THUYẾT TRÌNH CỦA NHÓM TỚ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568824"/>
              <a:ext cx="15526492" cy="511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7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087015" y="6263602"/>
            <a:ext cx="3735769" cy="219784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21737" r="0" b="0"/>
          <a:stretch>
            <a:fillRect/>
          </a:stretch>
        </p:blipFill>
        <p:spPr>
          <a:xfrm flipH="false" flipV="false" rot="0">
            <a:off x="414156" y="5143500"/>
            <a:ext cx="8219491" cy="368423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5304" y="5686381"/>
            <a:ext cx="4034847" cy="479301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54900" y="6224147"/>
            <a:ext cx="5333100" cy="406285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137193" y="1076325"/>
            <a:ext cx="10060557" cy="182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  <a:spcBef>
                <a:spcPct val="0"/>
              </a:spcBef>
            </a:pPr>
            <a:r>
              <a:rPr lang="en-US" sz="6473">
                <a:solidFill>
                  <a:srgbClr val="718BA4"/>
                </a:solidFill>
                <a:latin typeface="Maven Pro Bold"/>
              </a:rPr>
              <a:t>TÌNH TRẠNG Ô NHIỄM NƯỚC Ở NINH BÌNH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4866" y="1769518"/>
            <a:ext cx="8159135" cy="781677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A87C">
                <a:alpha val="8000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11152" y="1769518"/>
            <a:ext cx="7816776" cy="781677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A87C">
                <a:alpha val="49804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27495" y="3760164"/>
            <a:ext cx="6587315" cy="27666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95262" y="2669973"/>
            <a:ext cx="7879536" cy="330940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484466" y="2884119"/>
            <a:ext cx="8255718" cy="515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44633" indent="-572316" lvl="1">
              <a:lnSpc>
                <a:spcPts val="5831"/>
              </a:lnSpc>
              <a:buFont typeface="Arial"/>
              <a:buChar char="•"/>
            </a:pPr>
            <a:r>
              <a:rPr lang="en-US" sz="5301">
                <a:solidFill>
                  <a:srgbClr val="000000"/>
                </a:solidFill>
                <a:latin typeface="Athiti Regular"/>
              </a:rPr>
              <a:t>PHẠM ĐĂNG KHÔI</a:t>
            </a:r>
          </a:p>
          <a:p>
            <a:pPr marL="1144633" indent="-572316" lvl="1">
              <a:lnSpc>
                <a:spcPts val="5831"/>
              </a:lnSpc>
              <a:buFont typeface="Arial"/>
              <a:buChar char="•"/>
            </a:pPr>
            <a:r>
              <a:rPr lang="en-US" sz="5301">
                <a:solidFill>
                  <a:srgbClr val="000000"/>
                </a:solidFill>
                <a:latin typeface="Athiti Regular"/>
              </a:rPr>
              <a:t>PHẠM LÊ QUỐC HỘI</a:t>
            </a:r>
          </a:p>
          <a:p>
            <a:pPr marL="1144633" indent="-572316" lvl="1">
              <a:lnSpc>
                <a:spcPts val="5831"/>
              </a:lnSpc>
              <a:buFont typeface="Arial"/>
              <a:buChar char="•"/>
            </a:pPr>
            <a:r>
              <a:rPr lang="en-US" sz="5301">
                <a:solidFill>
                  <a:srgbClr val="000000"/>
                </a:solidFill>
                <a:latin typeface="Athiti Regular"/>
              </a:rPr>
              <a:t>PHẠM DIỆU ANH</a:t>
            </a:r>
          </a:p>
          <a:p>
            <a:pPr marL="1144633" indent="-572316" lvl="1">
              <a:lnSpc>
                <a:spcPts val="5831"/>
              </a:lnSpc>
              <a:buFont typeface="Arial"/>
              <a:buChar char="•"/>
            </a:pPr>
            <a:r>
              <a:rPr lang="en-US" sz="5301">
                <a:solidFill>
                  <a:srgbClr val="000000"/>
                </a:solidFill>
                <a:latin typeface="Athiti Regular"/>
              </a:rPr>
              <a:t>PHẠM ANH TÙNG DƯƠNG</a:t>
            </a:r>
          </a:p>
          <a:p>
            <a:pPr marL="1144633" indent="-572316" lvl="1">
              <a:lnSpc>
                <a:spcPts val="5831"/>
              </a:lnSpc>
              <a:buFont typeface="Arial"/>
              <a:buChar char="•"/>
            </a:pPr>
            <a:r>
              <a:rPr lang="en-US" sz="5301">
                <a:solidFill>
                  <a:srgbClr val="000000"/>
                </a:solidFill>
                <a:latin typeface="Athiti Regular"/>
              </a:rPr>
              <a:t>LÊ THỊ THU HIỀN</a:t>
            </a:r>
          </a:p>
          <a:p>
            <a:pPr marL="1144633" indent="-572316" lvl="1">
              <a:lnSpc>
                <a:spcPts val="5831"/>
              </a:lnSpc>
              <a:buFont typeface="Arial"/>
              <a:buChar char="•"/>
            </a:pPr>
            <a:r>
              <a:rPr lang="en-US" sz="5301">
                <a:solidFill>
                  <a:srgbClr val="000000"/>
                </a:solidFill>
                <a:latin typeface="Athiti Regular"/>
              </a:rPr>
              <a:t>PHẠM HUYỀN PHƯƠNG</a:t>
            </a:r>
          </a:p>
          <a:p>
            <a:pPr marL="1144633" indent="-572316" lvl="1">
              <a:lnSpc>
                <a:spcPts val="5831"/>
              </a:lnSpc>
              <a:buFont typeface="Arial"/>
              <a:buChar char="•"/>
            </a:pPr>
            <a:r>
              <a:rPr lang="en-US" sz="5301">
                <a:solidFill>
                  <a:srgbClr val="000000"/>
                </a:solidFill>
                <a:latin typeface="Athiti Regular"/>
              </a:rPr>
              <a:t>LÊ ĐAN NGỌC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287593" y="466441"/>
            <a:ext cx="5647899" cy="497495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4547" t="0" r="4547" b="0"/>
          <a:stretch>
            <a:fillRect/>
          </a:stretch>
        </p:blipFill>
        <p:spPr>
          <a:xfrm flipH="false" flipV="false" rot="0">
            <a:off x="-1406401" y="0"/>
            <a:ext cx="8975750" cy="587521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939526">
            <a:off x="13787813" y="5007103"/>
            <a:ext cx="4332376" cy="526999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5979378"/>
            <a:ext cx="5361303" cy="4114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536533" y="417663"/>
            <a:ext cx="1121493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7582">
                <a:solidFill>
                  <a:srgbClr val="718BA4"/>
                </a:solidFill>
                <a:latin typeface="Alegreya Sans Black"/>
              </a:rPr>
              <a:t>CÁC THÀNH VIÊN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32137" b="43900"/>
          <a:stretch>
            <a:fillRect/>
          </a:stretch>
        </p:blipFill>
        <p:spPr>
          <a:xfrm flipH="false" flipV="false" rot="0">
            <a:off x="11643421" y="7748624"/>
            <a:ext cx="6670232" cy="256375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90406" y="727144"/>
            <a:ext cx="1137094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52"/>
              </a:lnSpc>
              <a:spcBef>
                <a:spcPct val="0"/>
              </a:spcBef>
            </a:pPr>
            <a:r>
              <a:rPr lang="en-US" sz="6376">
                <a:solidFill>
                  <a:srgbClr val="263566"/>
                </a:solidFill>
                <a:latin typeface="Beatrix Antiqua"/>
              </a:rPr>
              <a:t>Ô NHIỄM NƯỚC Ở NINH BÌNH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1018" y="545532"/>
            <a:ext cx="1398775" cy="9663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753446" y="1698694"/>
            <a:ext cx="1225091" cy="8463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88886" y="5534660"/>
            <a:ext cx="5604265" cy="42031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7936" t="0" r="16766" b="0"/>
          <a:stretch>
            <a:fillRect/>
          </a:stretch>
        </p:blipFill>
        <p:spPr>
          <a:xfrm flipH="false" flipV="false" rot="0">
            <a:off x="6326014" y="5534660"/>
            <a:ext cx="5626446" cy="42031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40287" t="0" r="0" b="21970"/>
          <a:stretch>
            <a:fillRect/>
          </a:stretch>
        </p:blipFill>
        <p:spPr>
          <a:xfrm flipH="false" flipV="false" rot="0">
            <a:off x="12302244" y="5534660"/>
            <a:ext cx="5718209" cy="420319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96720" y="28108"/>
            <a:ext cx="2516933" cy="251693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8886" y="153311"/>
            <a:ext cx="2597210" cy="251693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0" y="2461674"/>
            <a:ext cx="3488655" cy="30729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/>
          <a:srcRect l="4262" t="0" r="4262" b="0"/>
          <a:stretch>
            <a:fillRect/>
          </a:stretch>
        </p:blipFill>
        <p:spPr>
          <a:xfrm flipH="false" flipV="false" rot="0">
            <a:off x="15466149" y="2461674"/>
            <a:ext cx="3201428" cy="307298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139238" y="4638040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44207" y="2584519"/>
            <a:ext cx="13463341" cy="273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>
                <a:solidFill>
                  <a:srgbClr val="718BA4"/>
                </a:solidFill>
                <a:latin typeface="DejaVu Serif Bold"/>
              </a:rPr>
              <a:t>Môi trường nước khu vực thành phố Ninh Bình đang bị ô nhiễm nặng bởi chất hữu cơ, amoniắc, H2S, nitrat... gây mùi rất nặng xung quanh khu vực, đặc biệt là vào mùa hè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050" t="26054" r="0" b="0"/>
          <a:stretch>
            <a:fillRect/>
          </a:stretch>
        </p:blipFill>
        <p:spPr>
          <a:xfrm flipH="false" flipV="false" rot="0">
            <a:off x="12900085" y="6352699"/>
            <a:ext cx="5387915" cy="39343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16035" y="100651"/>
            <a:ext cx="4655930" cy="52083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2821" y="1423514"/>
            <a:ext cx="12667265" cy="574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17150" indent="-608575" lvl="1">
              <a:lnSpc>
                <a:spcPts val="7441"/>
              </a:lnSpc>
              <a:buFont typeface="Arial"/>
              <a:buChar char="•"/>
            </a:pPr>
            <a:r>
              <a:rPr lang="en-US" sz="5637">
                <a:solidFill>
                  <a:srgbClr val="E97A37"/>
                </a:solidFill>
                <a:latin typeface="Alegreya Sans Black"/>
              </a:rPr>
              <a:t>Do gia tăng dân số</a:t>
            </a:r>
          </a:p>
          <a:p>
            <a:pPr marL="1217150" indent="-608575" lvl="1">
              <a:lnSpc>
                <a:spcPts val="7441"/>
              </a:lnSpc>
              <a:buFont typeface="Arial"/>
              <a:buChar char="•"/>
            </a:pPr>
            <a:r>
              <a:rPr lang="en-US" sz="5637">
                <a:solidFill>
                  <a:srgbClr val="E97A37"/>
                </a:solidFill>
                <a:latin typeface="Alegreya Sans Black"/>
              </a:rPr>
              <a:t>Do rác thải sinh hoạt</a:t>
            </a:r>
          </a:p>
          <a:p>
            <a:pPr marL="1217150" indent="-608575" lvl="1">
              <a:lnSpc>
                <a:spcPts val="7441"/>
              </a:lnSpc>
              <a:buFont typeface="Arial"/>
              <a:buChar char="•"/>
            </a:pPr>
            <a:r>
              <a:rPr lang="en-US" sz="5637">
                <a:solidFill>
                  <a:srgbClr val="E97A37"/>
                </a:solidFill>
                <a:latin typeface="Alegreya Sans Black"/>
              </a:rPr>
              <a:t>Do rác thải y tế từ các bệnh viện và phòng khám thải ra</a:t>
            </a:r>
          </a:p>
          <a:p>
            <a:pPr marL="1217150" indent="-608575" lvl="1">
              <a:lnSpc>
                <a:spcPts val="7441"/>
              </a:lnSpc>
              <a:buFont typeface="Arial"/>
              <a:buChar char="•"/>
            </a:pPr>
            <a:r>
              <a:rPr lang="en-US" sz="5637">
                <a:solidFill>
                  <a:srgbClr val="E97A37"/>
                </a:solidFill>
                <a:latin typeface="Alegreya Sans Black"/>
              </a:rPr>
              <a:t>Do quá trình sản xuất nông nghiệp</a:t>
            </a:r>
          </a:p>
          <a:p>
            <a:pPr marL="1217150" indent="-608575" lvl="1">
              <a:lnSpc>
                <a:spcPts val="7441"/>
              </a:lnSpc>
              <a:buFont typeface="Arial"/>
              <a:buChar char="•"/>
            </a:pPr>
            <a:r>
              <a:rPr lang="en-US" sz="5637">
                <a:solidFill>
                  <a:srgbClr val="E97A37"/>
                </a:solidFill>
                <a:latin typeface="Alegreya Sans Black"/>
              </a:rPr>
              <a:t>Ảnh hưởng của  quá trình đô thị hóa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17927" y="1028700"/>
            <a:ext cx="3352230" cy="335223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601" y="7103244"/>
            <a:ext cx="12875484" cy="63675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9691" y="7429005"/>
            <a:ext cx="3352422" cy="268803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2737" t="31480" r="2737" b="0"/>
          <a:stretch>
            <a:fillRect/>
          </a:stretch>
        </p:blipFill>
        <p:spPr>
          <a:xfrm flipH="false" flipV="false" rot="0">
            <a:off x="12900085" y="1594964"/>
            <a:ext cx="5387915" cy="390564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10907" r="0" b="0"/>
          <a:stretch>
            <a:fillRect/>
          </a:stretch>
        </p:blipFill>
        <p:spPr>
          <a:xfrm flipH="false" flipV="false" rot="0">
            <a:off x="5841492" y="7429005"/>
            <a:ext cx="6605017" cy="295014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-1019773" y="767236"/>
            <a:ext cx="10163773" cy="82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0"/>
              </a:lnSpc>
            </a:pPr>
            <a:r>
              <a:rPr lang="en-US" sz="7446">
                <a:solidFill>
                  <a:srgbClr val="385266"/>
                </a:solidFill>
                <a:latin typeface="Ahsing"/>
              </a:rPr>
              <a:t>NGUYÊN NHÂN: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929848" y="3391367"/>
            <a:ext cx="3240948" cy="68956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67479" y="7564476"/>
            <a:ext cx="17791614" cy="41810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0451" y="7648306"/>
            <a:ext cx="4015859" cy="32199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8663" t="0" r="8663" b="0"/>
          <a:stretch>
            <a:fillRect/>
          </a:stretch>
        </p:blipFill>
        <p:spPr>
          <a:xfrm flipH="false" flipV="false" rot="0">
            <a:off x="-3249159" y="-532272"/>
            <a:ext cx="10033275" cy="68333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73436" y="2425638"/>
            <a:ext cx="13013148" cy="610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49223" indent="-574611" lvl="1">
              <a:lnSpc>
                <a:spcPts val="5322"/>
              </a:lnSpc>
              <a:buFont typeface="Arial"/>
              <a:buChar char="•"/>
            </a:pPr>
            <a:r>
              <a:rPr lang="en-US" sz="5322">
                <a:solidFill>
                  <a:srgbClr val="385266"/>
                </a:solidFill>
                <a:latin typeface="Rokkitt Bold Bold"/>
              </a:rPr>
              <a:t>Xử lý nguồn nước thải. Nước thải không qua xử lý sẽ làm nước ô nhiễm nặng nề.</a:t>
            </a:r>
          </a:p>
          <a:p>
            <a:pPr marL="1149223" indent="-574611" lvl="1">
              <a:lnSpc>
                <a:spcPts val="5322"/>
              </a:lnSpc>
              <a:buFont typeface="Arial"/>
              <a:buChar char="•"/>
            </a:pPr>
            <a:r>
              <a:rPr lang="en-US" sz="5322">
                <a:solidFill>
                  <a:srgbClr val="385266"/>
                </a:solidFill>
                <a:latin typeface="Rokkitt Bold Bold"/>
              </a:rPr>
              <a:t>Xử lý rác. Xử lý rác đúng cách là một biện pháp khắc phục ô nhiễm môi trường nước cần được áp dụng. </a:t>
            </a:r>
          </a:p>
          <a:p>
            <a:pPr marL="1149223" indent="-574611" lvl="1">
              <a:lnSpc>
                <a:spcPts val="5322"/>
              </a:lnSpc>
              <a:buFont typeface="Arial"/>
              <a:buChar char="•"/>
            </a:pPr>
            <a:r>
              <a:rPr lang="en-US" sz="5322">
                <a:solidFill>
                  <a:srgbClr val="385266"/>
                </a:solidFill>
                <a:latin typeface="Rokkitt Bold Bold"/>
              </a:rPr>
              <a:t>Sử dụng nước tiết kiệm.Ứng dụng nông nghiệp xanh. </a:t>
            </a:r>
          </a:p>
          <a:p>
            <a:pPr marL="1149223" indent="-574611" lvl="1">
              <a:lnSpc>
                <a:spcPts val="5322"/>
              </a:lnSpc>
              <a:buFont typeface="Arial"/>
              <a:buChar char="•"/>
            </a:pPr>
            <a:r>
              <a:rPr lang="en-US" sz="5322">
                <a:solidFill>
                  <a:srgbClr val="385266"/>
                </a:solidFill>
                <a:latin typeface="Rokkitt Bold Bold"/>
              </a:rPr>
              <a:t>Bảo vệ môi trường.</a:t>
            </a:r>
          </a:p>
          <a:p>
            <a:pPr marL="1149223" indent="-574611" lvl="1">
              <a:lnSpc>
                <a:spcPts val="5322"/>
              </a:lnSpc>
              <a:buFont typeface="Arial"/>
              <a:buChar char="•"/>
            </a:pPr>
            <a:r>
              <a:rPr lang="en-US" sz="5322">
                <a:solidFill>
                  <a:srgbClr val="385266"/>
                </a:solidFill>
                <a:latin typeface="Rokkitt Bold Bold"/>
              </a:rPr>
              <a:t>Sử dụng các thiết bị lọc nước.</a:t>
            </a:r>
          </a:p>
          <a:p>
            <a:pPr>
              <a:lnSpc>
                <a:spcPts val="108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67479" y="88597"/>
            <a:ext cx="16364957" cy="184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4"/>
              </a:lnSpc>
            </a:pPr>
            <a:r>
              <a:rPr lang="en-US" sz="10203" spc="102">
                <a:solidFill>
                  <a:srgbClr val="3F4C7F"/>
                </a:solidFill>
                <a:latin typeface="Alegreya Sans Black"/>
              </a:rPr>
              <a:t>các biện pháp khắc phục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644628" y="3117424"/>
            <a:ext cx="8625013" cy="86475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-1464826" y="-997376"/>
            <a:ext cx="8208113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02648" y="5555398"/>
            <a:ext cx="4585352" cy="47316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2080" y="5400342"/>
            <a:ext cx="4244207" cy="50417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35011" y="712668"/>
            <a:ext cx="14560313" cy="133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3832">
                <a:solidFill>
                  <a:srgbClr val="000000"/>
                </a:solidFill>
                <a:latin typeface="DejaVu Serif"/>
              </a:rPr>
              <a:t>Bản thân em và các bạn đã và đang làm những việc sau để khắc phục việc ô nhiễm môi trường nước như sau: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902443" y="1725873"/>
            <a:ext cx="7628363" cy="380878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9361" r="0" b="6601"/>
          <a:stretch>
            <a:fillRect/>
          </a:stretch>
        </p:blipFill>
        <p:spPr>
          <a:xfrm flipH="false" flipV="false" rot="0">
            <a:off x="4586287" y="5813510"/>
            <a:ext cx="8770881" cy="447349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1380321" y="1789510"/>
            <a:ext cx="5966609" cy="376588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39238" y="4638040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334216" y="2419652"/>
            <a:ext cx="1285740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 Italics"/>
              </a:rPr>
              <a:t>1.Dọn dẹp vệ sinh lớp học, khuôn viên nhà ở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 Italics"/>
              </a:rPr>
              <a:t>2.</a:t>
            </a:r>
            <a:r>
              <a:rPr lang="en-US" sz="3399">
                <a:solidFill>
                  <a:srgbClr val="000000"/>
                </a:solidFill>
                <a:latin typeface="Noto Serif Display Black Bold Italics"/>
              </a:rPr>
              <a:t>Vứt rác đúng nơi quy định, không xả rác bừa bãi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 Bold Italics"/>
              </a:rPr>
              <a:t>3.Hạn chế sử dụng túi nilon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 Bold Italics"/>
              </a:rPr>
              <a:t>4. Tiết kiệm nước trong sinh hoạt.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 Black Bold Italics"/>
              </a:rPr>
              <a:t>5.Không tiếp tay cho hành vi tổn hại đến môi trường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5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62497" y="-1948846"/>
            <a:ext cx="12210509" cy="79419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27077" y="5542966"/>
            <a:ext cx="6091858" cy="47440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09150" y="6172200"/>
            <a:ext cx="6524995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4557" t="0" r="4557" b="0"/>
          <a:stretch>
            <a:fillRect/>
          </a:stretch>
        </p:blipFill>
        <p:spPr>
          <a:xfrm flipH="false" flipV="false" rot="306157">
            <a:off x="9730243" y="-2628369"/>
            <a:ext cx="14177029" cy="87830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2412" t="0" r="2412" b="0"/>
          <a:stretch>
            <a:fillRect/>
          </a:stretch>
        </p:blipFill>
        <p:spPr>
          <a:xfrm flipH="false" flipV="false" rot="-296713">
            <a:off x="-2661955" y="280428"/>
            <a:ext cx="8582500" cy="490174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810471" y="5714942"/>
            <a:ext cx="5029317" cy="502931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86152" y="5993072"/>
            <a:ext cx="2307272" cy="154298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65410" y="8654937"/>
            <a:ext cx="4203846" cy="115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DejaVu Serif Italics"/>
              </a:rPr>
              <a:t>editor:Phạm Huyền Phương</a:t>
            </a:r>
          </a:p>
          <a:p>
            <a:pPr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DejaVu Serif Italics"/>
              </a:rPr>
              <a:t>Phạm Diệu Anh</a:t>
            </a:r>
          </a:p>
          <a:p>
            <a:pPr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DejaVu Serif Italics"/>
              </a:rPr>
              <a:t>Phạm Lê Quốc Hội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2497" y="2227755"/>
            <a:ext cx="11763005" cy="248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1"/>
              </a:lnSpc>
            </a:pPr>
            <a:r>
              <a:rPr lang="en-US" sz="6758">
                <a:solidFill>
                  <a:srgbClr val="000000"/>
                </a:solidFill>
                <a:latin typeface="Alegreya Sans Black"/>
              </a:rPr>
              <a:t>Cảm ơn mọi người đã lắng nghe bài thuyết trình của nhóm tớ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26198" y="6078527"/>
            <a:ext cx="2027181" cy="1372079"/>
            <a:chOff x="0" y="0"/>
            <a:chExt cx="2702907" cy="1829438"/>
          </a:xfrm>
        </p:grpSpPr>
        <p:sp>
          <p:nvSpPr>
            <p:cNvPr name="TextBox 12" id="12"/>
            <p:cNvSpPr txBox="true"/>
            <p:nvPr/>
          </p:nvSpPr>
          <p:spPr>
            <a:xfrm rot="-592460">
              <a:off x="59251" y="278826"/>
              <a:ext cx="2552507" cy="784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3"/>
                </a:lnSpc>
                <a:spcBef>
                  <a:spcPct val="0"/>
                </a:spcBef>
              </a:pPr>
              <a:r>
                <a:rPr lang="en-US" sz="4203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515361">
              <a:off x="335395" y="958079"/>
              <a:ext cx="2327842" cy="701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3"/>
                </a:lnSpc>
                <a:spcBef>
                  <a:spcPct val="0"/>
                </a:spcBef>
              </a:pPr>
              <a:r>
                <a:rPr lang="en-US" sz="3783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DAFe9TlqadY</dc:identifier>
  <dcterms:modified xsi:type="dcterms:W3CDTF">2011-08-01T06:04:30Z</dcterms:modified>
  <cp:revision>1</cp:revision>
  <dc:title>Green Blobs Basic Simple Presentation</dc:title>
</cp:coreProperties>
</file>